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621B3B-7632-4A9A-B4B0-5DF943521B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0929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D0F86-2F9A-4134-A6A3-D3F7AAECBD3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118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9A6F-FFDE-41AB-80E8-6907161063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72146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2684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5484" y="1600201"/>
            <a:ext cx="53848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014A2-9599-404C-A1F4-CC5E2B682B2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333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5C5CD2-9C80-4B30-AB5F-337E10F1A3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206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159D3-269C-466E-BE88-0CA6655369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389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A486D-9967-42E6-B206-1A47FDE5CA5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55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6BE7E-F978-4910-8DD2-480F1DC8644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4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E3F96D-1717-4649-88B9-ED26148A7D3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2767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A72AC-F58A-4AF4-B14A-7593FE57366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349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1" y="128589"/>
            <a:ext cx="2741084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28589"/>
            <a:ext cx="80264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UNIOPSS–URIOPSS 2012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D3E-C6E7-408F-A72A-BE8EFB68F28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10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1" y="1047750"/>
            <a:ext cx="10985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60350"/>
            <a:ext cx="1788584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128588"/>
            <a:ext cx="10970684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0201"/>
            <a:ext cx="10970684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871134" y="6021388"/>
            <a:ext cx="9302751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1400" b="1">
                <a:solidFill>
                  <a:srgbClr val="333399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fr-FR" altLang="fr-FR" smtClean="0"/>
              <a:t>UNIOPSS–URIOPSS 2012</a:t>
            </a:r>
            <a:endParaRPr lang="fr-FR" altLang="fr-F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245226"/>
            <a:ext cx="2842684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fld id="{0E6B5BD2-A1B4-482C-A541-7450A58FB48A}" type="slidenum">
              <a:rPr lang="fr-FR" altLang="fr-FR" smtClean="0"/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083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4"/>
          <p:cNvSpPr>
            <a:spLocks noChangeArrowheads="1"/>
          </p:cNvSpPr>
          <p:nvPr/>
        </p:nvSpPr>
        <p:spPr bwMode="auto">
          <a:xfrm>
            <a:off x="1919288" y="1196976"/>
            <a:ext cx="3443646" cy="1655762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 algn="ctr" defTabSz="449263">
              <a:buClr>
                <a:srgbClr val="000000"/>
              </a:buClr>
              <a:buSzPct val="100000"/>
              <a:buFontTx/>
              <a:buAutoNum type="arabicPeriod"/>
              <a:defRPr/>
            </a:pPr>
            <a:r>
              <a:rPr lang="fr-FR" sz="1600" dirty="0">
                <a:solidFill>
                  <a:srgbClr val="FFFFFF"/>
                </a:solidFill>
              </a:rPr>
              <a:t>On fonctionne </a:t>
            </a:r>
            <a:br>
              <a:rPr lang="fr-FR" sz="1600" dirty="0">
                <a:solidFill>
                  <a:srgbClr val="FFFFFF"/>
                </a:solidFill>
              </a:rPr>
            </a:br>
            <a:r>
              <a:rPr lang="fr-FR" sz="1600" dirty="0">
                <a:solidFill>
                  <a:srgbClr val="FFFFFF"/>
                </a:solidFill>
              </a:rPr>
              <a:t>sur un système </a:t>
            </a:r>
            <a:r>
              <a:rPr lang="fr-FR" sz="1600" b="1" dirty="0">
                <a:solidFill>
                  <a:srgbClr val="FFFFFF"/>
                </a:solidFill>
              </a:rPr>
              <a:t>d’entrée/sortie </a:t>
            </a:r>
          </a:p>
          <a:p>
            <a:pPr marL="342900" indent="-342900" algn="ctr" defTabSz="449263">
              <a:buClr>
                <a:srgbClr val="000000"/>
              </a:buClr>
              <a:buSzPct val="100000"/>
              <a:defRPr/>
            </a:pPr>
            <a:r>
              <a:rPr lang="fr-FR" sz="1600" b="1" dirty="0">
                <a:solidFill>
                  <a:srgbClr val="FFFFFF"/>
                </a:solidFill>
              </a:rPr>
              <a:t>permanente </a:t>
            </a:r>
            <a:r>
              <a:rPr lang="fr-FR" sz="1600" dirty="0">
                <a:solidFill>
                  <a:srgbClr val="FFFFFF"/>
                </a:solidFill>
              </a:rPr>
              <a:t>: on vient une seule fois, </a:t>
            </a:r>
            <a:br>
              <a:rPr lang="fr-FR" sz="1600" dirty="0">
                <a:solidFill>
                  <a:srgbClr val="FFFFFF"/>
                </a:solidFill>
              </a:rPr>
            </a:br>
            <a:r>
              <a:rPr lang="fr-FR" sz="1600" dirty="0">
                <a:solidFill>
                  <a:srgbClr val="FFFFFF"/>
                </a:solidFill>
              </a:rPr>
              <a:t>ou plusieurs fois, de manière continue </a:t>
            </a:r>
            <a:br>
              <a:rPr lang="fr-FR" sz="1600" dirty="0">
                <a:solidFill>
                  <a:srgbClr val="FFFFFF"/>
                </a:solidFill>
              </a:rPr>
            </a:br>
            <a:r>
              <a:rPr lang="fr-FR" sz="1600" dirty="0">
                <a:solidFill>
                  <a:srgbClr val="FFFFFF"/>
                </a:solidFill>
              </a:rPr>
              <a:t>ou discontinue. C’est à la carte !</a:t>
            </a:r>
          </a:p>
        </p:txBody>
      </p:sp>
      <p:sp>
        <p:nvSpPr>
          <p:cNvPr id="52227" name="Oval 5"/>
          <p:cNvSpPr>
            <a:spLocks noChangeArrowheads="1"/>
          </p:cNvSpPr>
          <p:nvPr/>
        </p:nvSpPr>
        <p:spPr bwMode="auto">
          <a:xfrm>
            <a:off x="5519739" y="2205039"/>
            <a:ext cx="1944687" cy="1150937"/>
          </a:xfrm>
          <a:prstGeom prst="ellipse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Boopee"/>
              </a:rPr>
              <a:t>2</a:t>
            </a:r>
            <a:r>
              <a:rPr lang="fr-FR" altLang="fr-FR" sz="1400">
                <a:latin typeface="Calibri" panose="020F0502020204030204" pitchFamily="34" charset="0"/>
              </a:rPr>
              <a:t>. </a:t>
            </a:r>
            <a:r>
              <a:rPr lang="fr-FR" altLang="fr-FR" sz="1400" b="1">
                <a:latin typeface="Calibri" panose="020F0502020204030204" pitchFamily="34" charset="0"/>
              </a:rPr>
              <a:t>La parole de l’un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 b="1">
                <a:latin typeface="Calibri" panose="020F0502020204030204" pitchFamily="34" charset="0"/>
              </a:rPr>
              <a:t>vaut la parole de l’autre</a:t>
            </a:r>
          </a:p>
        </p:txBody>
      </p:sp>
      <p:sp>
        <p:nvSpPr>
          <p:cNvPr id="52228" name="Oval 6"/>
          <p:cNvSpPr>
            <a:spLocks noChangeArrowheads="1"/>
          </p:cNvSpPr>
          <p:nvPr/>
        </p:nvSpPr>
        <p:spPr bwMode="auto">
          <a:xfrm>
            <a:off x="7608889" y="1484314"/>
            <a:ext cx="2808287" cy="1798637"/>
          </a:xfrm>
          <a:prstGeom prst="ellipse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800">
                <a:latin typeface="Boopee"/>
              </a:rPr>
              <a:t>3</a:t>
            </a:r>
            <a:r>
              <a:rPr lang="fr-FR" altLang="fr-FR" sz="1400">
                <a:latin typeface="Calibri" panose="020F0502020204030204" pitchFamily="34" charset="0"/>
              </a:rPr>
              <a:t>. On parle à partir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de son </a:t>
            </a:r>
            <a:r>
              <a:rPr lang="fr-FR" altLang="fr-FR" sz="1400" b="1">
                <a:latin typeface="Calibri" panose="020F0502020204030204" pitchFamily="34" charset="0"/>
              </a:rPr>
              <a:t>expérience,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quelle que soit la situation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personnelle ou professionnelle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dans laquelle on se trouve</a:t>
            </a:r>
          </a:p>
        </p:txBody>
      </p:sp>
      <p:sp>
        <p:nvSpPr>
          <p:cNvPr id="52229" name="Oval 7"/>
          <p:cNvSpPr>
            <a:spLocks noChangeArrowheads="1"/>
          </p:cNvSpPr>
          <p:nvPr/>
        </p:nvSpPr>
        <p:spPr bwMode="auto">
          <a:xfrm>
            <a:off x="1703389" y="3068638"/>
            <a:ext cx="2592387" cy="1441450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Boopee"/>
              </a:rPr>
              <a:t>4. </a:t>
            </a:r>
            <a:r>
              <a:rPr lang="fr-FR" altLang="fr-FR" sz="1400">
                <a:latin typeface="Calibri" panose="020F0502020204030204" pitchFamily="34" charset="0"/>
              </a:rPr>
              <a:t>On parle en </a:t>
            </a:r>
            <a:r>
              <a:rPr lang="fr-FR" altLang="fr-FR" sz="1400" b="1">
                <a:latin typeface="Calibri" panose="020F0502020204030204" pitchFamily="34" charset="0"/>
              </a:rPr>
              <a:t>son nom,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pas au nom de la structure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dans laquelle on travaille / </a:t>
            </a:r>
            <a:br>
              <a:rPr lang="fr-FR" altLang="fr-FR" sz="1400">
                <a:latin typeface="Calibri" panose="020F0502020204030204" pitchFamily="34" charset="0"/>
              </a:rPr>
            </a:br>
            <a:r>
              <a:rPr lang="fr-FR" altLang="fr-FR" sz="1400">
                <a:latin typeface="Calibri" panose="020F0502020204030204" pitchFamily="34" charset="0"/>
              </a:rPr>
              <a:t>on est accueilli(e). </a:t>
            </a:r>
          </a:p>
        </p:txBody>
      </p:sp>
      <p:sp>
        <p:nvSpPr>
          <p:cNvPr id="52230" name="Oval 8"/>
          <p:cNvSpPr>
            <a:spLocks noChangeArrowheads="1"/>
          </p:cNvSpPr>
          <p:nvPr/>
        </p:nvSpPr>
        <p:spPr bwMode="auto">
          <a:xfrm>
            <a:off x="7032626" y="3357563"/>
            <a:ext cx="2519363" cy="1511300"/>
          </a:xfrm>
          <a:prstGeom prst="ellipse">
            <a:avLst/>
          </a:prstGeom>
          <a:solidFill>
            <a:srgbClr val="99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5. Quand </a:t>
            </a:r>
            <a:br>
              <a:rPr lang="fr-FR" altLang="fr-FR" sz="1400">
                <a:latin typeface="Calibri" panose="020F0502020204030204" pitchFamily="34" charset="0"/>
              </a:rPr>
            </a:br>
            <a:r>
              <a:rPr lang="fr-FR" altLang="fr-FR" sz="1400">
                <a:latin typeface="Calibri" panose="020F0502020204030204" pitchFamily="34" charset="0"/>
              </a:rPr>
              <a:t>on ne comprend pas,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on n’hésite pas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à demander à se faire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 b="1">
                <a:latin typeface="Calibri" panose="020F0502020204030204" pitchFamily="34" charset="0"/>
              </a:rPr>
              <a:t>expliquer </a:t>
            </a:r>
            <a:r>
              <a:rPr lang="fr-FR" altLang="fr-FR" sz="1400">
                <a:latin typeface="Calibri" panose="020F0502020204030204" pitchFamily="34" charset="0"/>
              </a:rPr>
              <a:t>de nouveau</a:t>
            </a:r>
            <a:r>
              <a:rPr lang="fr-FR" altLang="fr-FR" sz="1400">
                <a:latin typeface="Boopee"/>
              </a:rPr>
              <a:t> !</a:t>
            </a:r>
          </a:p>
        </p:txBody>
      </p:sp>
      <p:sp>
        <p:nvSpPr>
          <p:cNvPr id="52231" name="Oval 9"/>
          <p:cNvSpPr>
            <a:spLocks noChangeArrowheads="1"/>
          </p:cNvSpPr>
          <p:nvPr/>
        </p:nvSpPr>
        <p:spPr bwMode="auto">
          <a:xfrm>
            <a:off x="1919288" y="5373688"/>
            <a:ext cx="1873250" cy="863600"/>
          </a:xfrm>
          <a:prstGeom prst="ellipse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800">
                <a:latin typeface="Boopee"/>
              </a:rPr>
              <a:t>7</a:t>
            </a:r>
            <a:r>
              <a:rPr lang="fr-FR" altLang="fr-FR" sz="1400">
                <a:latin typeface="Calibri" panose="020F0502020204030204" pitchFamily="34" charset="0"/>
              </a:rPr>
              <a:t>. On </a:t>
            </a:r>
            <a:r>
              <a:rPr lang="fr-FR" altLang="fr-FR" sz="1400" b="1">
                <a:latin typeface="Calibri" panose="020F0502020204030204" pitchFamily="34" charset="0"/>
              </a:rPr>
              <a:t>valide ensemble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 le travail effectué</a:t>
            </a:r>
          </a:p>
        </p:txBody>
      </p:sp>
      <p:sp>
        <p:nvSpPr>
          <p:cNvPr id="52232" name="Oval 10"/>
          <p:cNvSpPr>
            <a:spLocks noChangeArrowheads="1"/>
          </p:cNvSpPr>
          <p:nvPr/>
        </p:nvSpPr>
        <p:spPr bwMode="auto">
          <a:xfrm>
            <a:off x="8509000" y="5445126"/>
            <a:ext cx="2159000" cy="1223963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Boopee"/>
              </a:rPr>
              <a:t>10. </a:t>
            </a:r>
            <a:r>
              <a:rPr lang="fr-FR" altLang="fr-FR" sz="1400">
                <a:latin typeface="Calibri" panose="020F0502020204030204" pitchFamily="34" charset="0"/>
              </a:rPr>
              <a:t>On </a:t>
            </a:r>
            <a:r>
              <a:rPr lang="fr-FR" altLang="fr-FR" sz="1400" b="1">
                <a:latin typeface="Calibri" panose="020F0502020204030204" pitchFamily="34" charset="0"/>
              </a:rPr>
              <a:t>porte ensemble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le CCPA, on le co-construit</a:t>
            </a:r>
          </a:p>
        </p:txBody>
      </p:sp>
      <p:sp>
        <p:nvSpPr>
          <p:cNvPr id="52233" name="Oval 11"/>
          <p:cNvSpPr>
            <a:spLocks noChangeArrowheads="1"/>
          </p:cNvSpPr>
          <p:nvPr/>
        </p:nvSpPr>
        <p:spPr bwMode="auto">
          <a:xfrm>
            <a:off x="4008438" y="4941888"/>
            <a:ext cx="2089150" cy="1655762"/>
          </a:xfrm>
          <a:prstGeom prst="ellipse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Boopee"/>
              </a:rPr>
              <a:t>8. </a:t>
            </a:r>
            <a:r>
              <a:rPr lang="fr-FR" altLang="fr-FR" sz="1400" b="1">
                <a:latin typeface="Calibri" panose="020F0502020204030204" pitchFamily="34" charset="0"/>
              </a:rPr>
              <a:t>Les pauses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sont prévues,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ne pas oublier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de les rappeler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aux animatrices(teurs) !</a:t>
            </a:r>
          </a:p>
        </p:txBody>
      </p:sp>
      <p:sp>
        <p:nvSpPr>
          <p:cNvPr id="52234" name="Oval 12"/>
          <p:cNvSpPr>
            <a:spLocks noChangeArrowheads="1"/>
          </p:cNvSpPr>
          <p:nvPr/>
        </p:nvSpPr>
        <p:spPr bwMode="auto">
          <a:xfrm>
            <a:off x="6096000" y="4868863"/>
            <a:ext cx="2592388" cy="1008062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solidFill>
                  <a:srgbClr val="FFFFFF"/>
                </a:solidFill>
                <a:latin typeface="Boopee"/>
              </a:rPr>
              <a:t>9. </a:t>
            </a:r>
            <a:r>
              <a:rPr lang="fr-FR" altLang="fr-FR" sz="1400">
                <a:solidFill>
                  <a:srgbClr val="FFFFFF"/>
                </a:solidFill>
                <a:latin typeface="Calibri" panose="020F0502020204030204" pitchFamily="34" charset="0"/>
              </a:rPr>
              <a:t>Quand </a:t>
            </a:r>
            <a:r>
              <a:rPr lang="fr-FR" altLang="fr-FR" sz="1400" b="1">
                <a:solidFill>
                  <a:srgbClr val="FFFFFF"/>
                </a:solidFill>
                <a:latin typeface="Calibri" panose="020F0502020204030204" pitchFamily="34" charset="0"/>
              </a:rPr>
              <a:t>on s’engage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solidFill>
                  <a:srgbClr val="FFFFFF"/>
                </a:solidFill>
                <a:latin typeface="Calibri" panose="020F0502020204030204" pitchFamily="34" charset="0"/>
              </a:rPr>
              <a:t>dans un groupe de travail,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solidFill>
                  <a:srgbClr val="FFFFFF"/>
                </a:solidFill>
                <a:latin typeface="Calibri" panose="020F0502020204030204" pitchFamily="34" charset="0"/>
              </a:rPr>
              <a:t>on le fait sérieusement</a:t>
            </a:r>
            <a:r>
              <a:rPr lang="fr-FR" altLang="fr-FR" sz="1400">
                <a:solidFill>
                  <a:srgbClr val="FFFFFF"/>
                </a:solidFill>
                <a:latin typeface="Boopee"/>
              </a:rPr>
              <a:t>!</a:t>
            </a:r>
          </a:p>
        </p:txBody>
      </p:sp>
      <p:sp>
        <p:nvSpPr>
          <p:cNvPr id="52235" name="Oval 13"/>
          <p:cNvSpPr>
            <a:spLocks noChangeArrowheads="1"/>
          </p:cNvSpPr>
          <p:nvPr/>
        </p:nvSpPr>
        <p:spPr bwMode="auto">
          <a:xfrm>
            <a:off x="4511676" y="3573463"/>
            <a:ext cx="2447925" cy="1225550"/>
          </a:xfrm>
          <a:prstGeom prst="ellipse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6. On se </a:t>
            </a:r>
            <a:r>
              <a:rPr lang="fr-FR" altLang="fr-FR" sz="1400" b="1">
                <a:latin typeface="Calibri" panose="020F0502020204030204" pitchFamily="34" charset="0"/>
              </a:rPr>
              <a:t>respecte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les uns les autres, </a:t>
            </a:r>
          </a:p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sz="1400">
                <a:latin typeface="Calibri" panose="020F0502020204030204" pitchFamily="34" charset="0"/>
              </a:rPr>
              <a:t>on ne coupe pas la parole</a:t>
            </a:r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5448300" y="260350"/>
            <a:ext cx="23764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8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spcBef>
                <a:spcPts val="700"/>
              </a:spcBef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spcBef>
                <a:spcPts val="600"/>
              </a:spcBef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spcBef>
                <a:spcPts val="500"/>
              </a:spcBef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49263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FR" altLang="fr-FR" b="1">
                <a:latin typeface="Calibri" panose="020F0502020204030204" pitchFamily="34" charset="0"/>
              </a:rPr>
              <a:t>Les règles de vie du CCPA</a:t>
            </a:r>
          </a:p>
        </p:txBody>
      </p:sp>
    </p:spTree>
    <p:extLst>
      <p:ext uri="{BB962C8B-B14F-4D97-AF65-F5344CB8AC3E}">
        <p14:creationId xmlns:p14="http://schemas.microsoft.com/office/powerpoint/2010/main" val="142543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Grand écran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Boopee</vt:lpstr>
      <vt:lpstr>Calibri</vt:lpstr>
      <vt:lpstr>Lucida Sans Unicode</vt:lpstr>
      <vt:lpstr>Times New Roman</vt:lpstr>
      <vt:lpstr>Wingdings</vt:lpstr>
      <vt:lpstr>2_Thème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Céline CAILLET</dc:creator>
  <cp:lastModifiedBy>Céline CAILLET</cp:lastModifiedBy>
  <cp:revision>1</cp:revision>
  <dcterms:created xsi:type="dcterms:W3CDTF">2014-02-18T08:36:42Z</dcterms:created>
  <dcterms:modified xsi:type="dcterms:W3CDTF">2014-02-18T08:37:14Z</dcterms:modified>
</cp:coreProperties>
</file>